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66" r:id="rId16"/>
    <p:sldId id="668" r:id="rId17"/>
    <p:sldId id="667" r:id="rId18"/>
    <p:sldId id="676" r:id="rId19"/>
    <p:sldId id="670" r:id="rId20"/>
    <p:sldId id="669" r:id="rId21"/>
    <p:sldId id="671" r:id="rId22"/>
    <p:sldId id="677" r:id="rId23"/>
    <p:sldId id="672" r:id="rId24"/>
    <p:sldId id="679" r:id="rId25"/>
    <p:sldId id="673" r:id="rId26"/>
    <p:sldId id="674" r:id="rId27"/>
    <p:sldId id="675" r:id="rId28"/>
    <p:sldId id="662" r:id="rId29"/>
    <p:sldId id="663" r:id="rId30"/>
    <p:sldId id="687" r:id="rId31"/>
    <p:sldId id="664" r:id="rId32"/>
    <p:sldId id="647" r:id="rId33"/>
    <p:sldId id="682" r:id="rId34"/>
    <p:sldId id="655" r:id="rId35"/>
    <p:sldId id="656" r:id="rId36"/>
    <p:sldId id="658" r:id="rId37"/>
    <p:sldId id="688" r:id="rId38"/>
    <p:sldId id="657" r:id="rId39"/>
    <p:sldId id="648" r:id="rId40"/>
    <p:sldId id="683" r:id="rId41"/>
    <p:sldId id="680" r:id="rId42"/>
    <p:sldId id="650" r:id="rId43"/>
    <p:sldId id="651" r:id="rId44"/>
    <p:sldId id="6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43</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9/13/2022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9/13/2022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9/13/2022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xmlns=""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xmlns=""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xmlns=""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xmlns="" id="{F2971056-A094-811C-02D9-48E7DDD336E3}"/>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xmlns=""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xmlns=""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xmlns=""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xmlns=""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xmlns="" id="{2F11988E-CE8B-7AC6-3CE0-0DF69CF1163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ACAD9E7F-76AA-B852-18EB-D0BD4396968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xmlns=""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1BDD3D48-ECAA-E73B-55C1-4B21682D41C0}"/>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605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xmlns=""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xmlns=""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4716B31E-EABD-D1A6-1150-F4FB10ED4D99}"/>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6826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xmlns=""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xmlns=""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A1DE8DB2-3C0F-DC56-C3BA-E1C6CE1B076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4141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xmlns=""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xmlns=""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4486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xmlns=""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0DEF64F0-AAE6-264F-3F95-1F98B39F9702}"/>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xmlns=""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7CCEB5B4-A3AA-2A1F-4206-1EA99BFADDB5}"/>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16384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xmlns=""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B4201B3F-2F72-5C4B-B70C-EF36C89B234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3260915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xmlns=""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79488D6C-1EDB-9789-13E7-1D0BD89110E6}"/>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85672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xmlns=""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87FDAE41-2557-4AE8-64C9-A4B485BAE17C}"/>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868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xmlns=""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892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xmlns=""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xmlns=""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xmlns="" id="{1390BBDE-6221-F0A9-D1FA-AB7F4BCD5B1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7193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xmlns=""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426298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xmlns=""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xmlns=""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xmlns="" id="{7178DBBF-066F-1BB3-322F-3FF8EF84209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1851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xmlns=""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a:t>
            </a:r>
            <a:r>
              <a:rPr lang="en-US" sz="1200" b="1" dirty="0" smtClean="0">
                <a:latin typeface="Courier New" panose="02070309020205020404" pitchFamily="49" charset="0"/>
              </a:rPr>
              <a:t>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a16="http://schemas.microsoft.com/office/drawing/2014/main" xmlns=""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xmlns=""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a16="http://schemas.microsoft.com/office/drawing/2014/main" xmlns="" id="{26C5FC16-297E-7CDD-0F0B-ACE9BC2B9D42}"/>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xmlns=""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97517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xmlns="" id="{158D389D-5901-8E65-C8A7-26DD1663120B}"/>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BFB7301F-249D-695C-4CE7-9E2E69A7ED5F}"/>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xmlns=""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xmlns=""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a16="http://schemas.microsoft.com/office/drawing/2014/main" xmlns="" id="{F5211A33-3856-A525-5F4D-BF020FABB07E}"/>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23136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275066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425BD797-A25C-3859-BF02-E582C09ECC82}"/>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4" name="Picture 3"/>
          <p:cNvPicPr>
            <a:picLocks noChangeAspect="1"/>
          </p:cNvPicPr>
          <p:nvPr/>
        </p:nvPicPr>
        <p:blipFill>
          <a:blip r:embed="rId3"/>
          <a:stretch>
            <a:fillRect/>
          </a:stretch>
        </p:blipFill>
        <p:spPr>
          <a:xfrm>
            <a:off x="0" y="4301527"/>
            <a:ext cx="2451887" cy="2566932"/>
          </a:xfrm>
          <a:prstGeom prst="rect">
            <a:avLst/>
          </a:prstGeom>
        </p:spPr>
      </p:pic>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4596277" y="4071520"/>
            <a:ext cx="3665713" cy="2798871"/>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smtClean="0">
                <a:latin typeface="Arial" panose="020B0604020202020204" pitchFamily="34" charset="0"/>
                <a:cs typeface="Arial" panose="020B0604020202020204" pitchFamily="34" charset="0"/>
              </a:rPr>
              <a:t>info.tissue</a:t>
            </a: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63889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76373" y="3039713"/>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6cm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6cm cutoff. A red box has been placed around the measurements within the 6cm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37</a:t>
            </a:fld>
            <a:endParaRPr lang="en-US"/>
          </a:p>
        </p:txBody>
      </p:sp>
      <p:sp>
        <p:nvSpPr>
          <p:cNvPr id="4" name="TextBox 3">
            <a:extLst>
              <a:ext uri="{FF2B5EF4-FFF2-40B4-BE49-F238E27FC236}">
                <a16:creationId xmlns:a16="http://schemas.microsoft.com/office/drawing/2014/main" xmlns="" id="{48D5FA96-82C3-B073-7FC0-C58EE3564993}"/>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5656886A-46A5-AA64-F886-DD7741FE54D0}"/>
              </a:ext>
            </a:extLst>
          </p:cNvPr>
          <p:cNvSpPr/>
          <p:nvPr/>
        </p:nvSpPr>
        <p:spPr>
          <a:xfrm>
            <a:off x="5047861" y="3128340"/>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a:t>
            </a:r>
            <a:r>
              <a:rPr lang="en-US" b="1" dirty="0" smtClean="0">
                <a:latin typeface="Arial" panose="020B0604020202020204" pitchFamily="34" charset="0"/>
                <a:cs typeface="Arial" panose="020B0604020202020204" pitchFamily="34" charset="0"/>
              </a:rPr>
              <a:t>sensitivity using the A matrix containing measurements from SD’s with separations &lt; 6cm. We’ll start with a single source detector pair, and visualize the full sensitivity profile (FFR) on the next slide.</a:t>
            </a:r>
            <a:endParaRPr lang="en-US" b="1" dirty="0">
              <a:latin typeface="Arial" panose="020B0604020202020204" pitchFamily="34" charset="0"/>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Single SD pair: </a:t>
            </a:r>
            <a:r>
              <a:rPr lang="en-US" dirty="0">
                <a:latin typeface="Arial" panose="020B0604020202020204" pitchFamily="34" charset="0"/>
                <a:cs typeface="Arial" panose="020B0604020202020204" pitchFamily="34" charset="0"/>
              </a:rPr>
              <a:t>source 1 detector 6</a:t>
            </a:r>
            <a:endParaRPr lang="en-US" dirty="0"/>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47050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a:t>
            </a:r>
            <a:r>
              <a:rPr lang="en-US" b="1" dirty="0" smtClean="0">
                <a:latin typeface="Arial" panose="020B0604020202020204" pitchFamily="34" charset="0"/>
                <a:cs typeface="Arial" panose="020B0604020202020204" pitchFamily="34" charset="0"/>
              </a:rPr>
              <a:t>reconstruction</a:t>
            </a:r>
            <a:endParaRPr lang="en-US" b="1" dirty="0">
              <a:latin typeface="Arial" panose="020B0604020202020204" pitchFamily="34" charset="0"/>
              <a:cs typeface="Arial" panose="020B0604020202020204" pitchFamily="34" charset="0"/>
            </a:endParaRP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7FB53983-8889-87CE-A966-50F2DAE59C7D}"/>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xmlns=""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xmlns="" id="{CCA09072-536A-310D-03A9-95E8493958B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92135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D2677399-50BC-B2E4-B396-F2C7A1BC15C0}"/>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43014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52584005-5AE6-9F7A-B06B-C788547927C8}"/>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04789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104CE1A2-A729-26EC-77EF-B06F0D9E5871}"/>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168886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xmlns="" id="{A6BD0625-DFF5-008A-CA01-57EBC549B23B}"/>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Basic_Light_Modeling_with_Hummingbird_Tutorial_220714.m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89155</TotalTime>
  <Words>4389</Words>
  <Application>Microsoft Office PowerPoint</Application>
  <PresentationFormat>Widescreen</PresentationFormat>
  <Paragraphs>740</Paragraphs>
  <Slides>44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2028</cp:revision>
  <dcterms:created xsi:type="dcterms:W3CDTF">2016-10-13T23:27:35Z</dcterms:created>
  <dcterms:modified xsi:type="dcterms:W3CDTF">2022-09-13T19:06:17Z</dcterms:modified>
</cp:coreProperties>
</file>